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60" r:id="rId2"/>
    <p:sldId id="258" r:id="rId3"/>
    <p:sldId id="261" r:id="rId4"/>
    <p:sldId id="259" r:id="rId5"/>
  </p:sldIdLst>
  <p:sldSz cx="9144000" cy="6858000" type="letter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37001" y="0"/>
            <a:ext cx="3011488" cy="463550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r">
              <a:defRPr sz="1200"/>
            </a:lvl1pPr>
          </a:lstStyle>
          <a:p>
            <a:fld id="{B22445AA-3A81-48AE-A0C9-37BA380A8515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8" rIns="91437" bIns="45718" rtlCol="0" anchor="ctr"/>
          <a:lstStyle/>
          <a:p>
            <a:endParaRPr lang="es-GT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5326" y="4445001"/>
            <a:ext cx="5559425" cy="3636963"/>
          </a:xfrm>
          <a:prstGeom prst="rect">
            <a:avLst/>
          </a:prstGeom>
        </p:spPr>
        <p:txBody>
          <a:bodyPr vert="horz" lIns="91437" tIns="45718" rIns="91437" bIns="4571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37001" y="8772525"/>
            <a:ext cx="3011488" cy="463550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r">
              <a:defRPr sz="1200"/>
            </a:lvl1pPr>
          </a:lstStyle>
          <a:p>
            <a:fld id="{34AD53E2-18EB-4DEC-8099-1B1E9DA12A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043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D53E2-18EB-4DEC-8099-1B1E9DA12A36}" type="slidenum">
              <a:rPr lang="es-GT" smtClean="0"/>
              <a:t>2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995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19116-A727-6ADA-5458-DDC37AE84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7707C65-B567-C7B4-1832-A435249F0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4855945-0F81-E125-9B2E-39603433F6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2E4F70-4BD2-B449-DF8B-11AFF56187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D53E2-18EB-4DEC-8099-1B1E9DA12A36}" type="slidenum">
              <a:rPr lang="es-GT" smtClean="0"/>
              <a:t>3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951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691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353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04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6808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6762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34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812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5873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1939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840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005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72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646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1650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601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6968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7000"/>
                <a:hueMod val="92000"/>
                <a:satMod val="169000"/>
                <a:lumMod val="0"/>
                <a:alpha val="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GT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G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D19DC-CBBB-4B2F-97AB-1645AE46C9E6}" type="datetimeFigureOut">
              <a:rPr lang="es-GT" smtClean="0"/>
              <a:t>12/02/2026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EB419FB-A67B-4C53-A681-41AC84585C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614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F244948-9FE9-2E8D-59CA-427D0F8F2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3B14144-A523-FF3B-4313-0E173BC7DE86}"/>
              </a:ext>
            </a:extLst>
          </p:cNvPr>
          <p:cNvSpPr txBox="1"/>
          <p:nvPr/>
        </p:nvSpPr>
        <p:spPr>
          <a:xfrm>
            <a:off x="2776536" y="140963"/>
            <a:ext cx="3590927" cy="1368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GT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CONOZCA EL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ESPIRITISMO, </a:t>
            </a:r>
            <a:r>
              <a:rPr lang="es-GT" sz="1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UNA</a:t>
            </a:r>
            <a:r>
              <a:rPr lang="es-ES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NUEVA ERA</a:t>
            </a:r>
            <a:endParaRPr lang="es-GT" sz="1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PARA LA HUMANIDAD</a:t>
            </a:r>
            <a:endParaRPr lang="es-GT" sz="1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A2C7F6-76DC-F5C4-AC82-9C4CB7954770}"/>
              </a:ext>
            </a:extLst>
          </p:cNvPr>
          <p:cNvSpPr txBox="1"/>
          <p:nvPr/>
        </p:nvSpPr>
        <p:spPr>
          <a:xfrm>
            <a:off x="2497932" y="1131483"/>
            <a:ext cx="4238625" cy="2565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DIOS</a:t>
            </a: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endParaRPr lang="es-GT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INTELIGENCIA SUPREMA,CAUSA PRIMERA DE TODAS LAS COSAS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JESÚS,</a:t>
            </a:r>
            <a:endParaRPr lang="es-GT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</a:t>
            </a: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GUÍA Y MODELO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KARDE</a:t>
            </a:r>
            <a:r>
              <a:rPr lang="es-ES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endParaRPr lang="es-GT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</a:t>
            </a: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BASE FUNADAMENTA</a:t>
            </a:r>
            <a:r>
              <a:rPr lang="es-ES" sz="11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pic>
        <p:nvPicPr>
          <p:cNvPr id="5" name="Imagen 4" descr="Un hombre sentado en una silla con un traje de color negro&#10;&#10;Descripción generada automáticamente con confianza media">
            <a:extLst>
              <a:ext uri="{FF2B5EF4-FFF2-40B4-BE49-F238E27FC236}">
                <a16:creationId xmlns:a16="http://schemas.microsoft.com/office/drawing/2014/main" id="{F6D13971-2EC6-4564-0101-E930D8453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932" y="3186117"/>
            <a:ext cx="1423990" cy="174604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8BF81CC-59E9-DBD8-8520-F1F64408E122}"/>
              </a:ext>
            </a:extLst>
          </p:cNvPr>
          <p:cNvSpPr txBox="1"/>
          <p:nvPr/>
        </p:nvSpPr>
        <p:spPr>
          <a:xfrm>
            <a:off x="4571999" y="3554541"/>
            <a:ext cx="3009900" cy="1377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LIBRO DE LOS ESPIRITUS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LIBRO DE LOS MEDIUMS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EVANGELIO SEGÚN EL ESPIRITISMO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11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CIELO Y EL INFIERNO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GENESIS</a:t>
            </a:r>
            <a:endParaRPr lang="es-GT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pic>
        <p:nvPicPr>
          <p:cNvPr id="11" name="Imagen 10" descr="Interfaz de usuario gráfica, Sitio web&#10;&#10;Descripción generada automáticamente">
            <a:extLst>
              <a:ext uri="{FF2B5EF4-FFF2-40B4-BE49-F238E27FC236}">
                <a16:creationId xmlns:a16="http://schemas.microsoft.com/office/drawing/2014/main" id="{7848B8DB-B62A-2DCF-4FBB-2FF165B082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957" y="4831912"/>
            <a:ext cx="2936082" cy="188512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2AA1D743-22F6-9093-C5FA-4DA695459892}"/>
              </a:ext>
            </a:extLst>
          </p:cNvPr>
          <p:cNvSpPr txBox="1"/>
          <p:nvPr/>
        </p:nvSpPr>
        <p:spPr>
          <a:xfrm>
            <a:off x="2362199" y="5091971"/>
            <a:ext cx="4419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FUERA DE LA CARIDAD NO HAY SALVACION”</a:t>
            </a:r>
            <a:endParaRPr lang="es-G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sz="1600" dirty="0"/>
          </a:p>
        </p:txBody>
      </p:sp>
    </p:spTree>
    <p:extLst>
      <p:ext uri="{BB962C8B-B14F-4D97-AF65-F5344CB8AC3E}">
        <p14:creationId xmlns:p14="http://schemas.microsoft.com/office/powerpoint/2010/main" val="60879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EADF76D-C021-58F1-53F3-B2F215094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2865C940-693B-066C-3533-B59E9165A0E4}"/>
              </a:ext>
            </a:extLst>
          </p:cNvPr>
          <p:cNvSpPr txBox="1"/>
          <p:nvPr/>
        </p:nvSpPr>
        <p:spPr>
          <a:xfrm>
            <a:off x="2481259" y="71444"/>
            <a:ext cx="3590927" cy="702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es-ES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DOCTRINA ESPÍRITA O ESPIRITISMO</a:t>
            </a:r>
            <a:endParaRPr lang="es-G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A34E23-BDE0-BAD4-8F6B-04F46F27E999}"/>
              </a:ext>
            </a:extLst>
          </p:cNvPr>
          <p:cNvSpPr txBox="1"/>
          <p:nvPr/>
        </p:nvSpPr>
        <p:spPr>
          <a:xfrm>
            <a:off x="1662112" y="422662"/>
            <a:ext cx="4541041" cy="2047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QUÉ ES</a:t>
            </a:r>
            <a:endParaRPr lang="es-GT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 el conjunto de principios y leyes, revelados por los Espíritus Superiores, contenidos en las obras de Allan Kardec, que constituyen la Codificación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Espírita: El Libro de los Espíritus, El Libro de los Médiums, El Evangelio según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Espiritismo, El Cielo y el Infierno y La Génesis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“El Espiritismo es una ciencia que trata de la naturaleza, el origen y destino de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Espíritus, así como de sus relaciones con el mundo corporal”.  	Allan Kardec</a:t>
            </a:r>
            <a:endParaRPr lang="es-GT" sz="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r">
              <a:lnSpc>
                <a:spcPct val="107000"/>
              </a:lnSpc>
              <a:spcAft>
                <a:spcPts val="800"/>
              </a:spcAft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(El Evangelio según el Espiritismo – cap. VI -4)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532383C-EB79-FDB9-A56E-4DDFE53E68A0}"/>
              </a:ext>
            </a:extLst>
          </p:cNvPr>
          <p:cNvSpPr txBox="1"/>
          <p:nvPr/>
        </p:nvSpPr>
        <p:spPr>
          <a:xfrm>
            <a:off x="1662112" y="1965504"/>
            <a:ext cx="4541041" cy="1434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QUÉ REVELA</a:t>
            </a:r>
            <a:endParaRPr lang="es-GT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Revela conceptos nuevos y más profundos con respecto a Dios, al Universo,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los hombres, a los Espíritus y a las Leyes que rigen la vida.</a:t>
            </a:r>
            <a:endParaRPr lang="es-GT" sz="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Revela, además, lo qué somos, de dónde venimos, hacía dónde vamos, cuál es el objetivo de nuestra existencia y cuál es la razón del dolor y del sufrimiento.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73EC53D-38B7-9558-62CA-0AD083622A24}"/>
              </a:ext>
            </a:extLst>
          </p:cNvPr>
          <p:cNvSpPr txBox="1"/>
          <p:nvPr/>
        </p:nvSpPr>
        <p:spPr>
          <a:xfrm>
            <a:off x="1662112" y="2956208"/>
            <a:ext cx="3923108" cy="1887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 ALCANCE</a:t>
            </a:r>
            <a:endParaRPr lang="es-GT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Trayendo conceptos nuevos acerca del hombre y todo lo que lo rodea, el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Espiritismo abarca todas las áreas del conocimiento, de las actividades y del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Comportamiento Humano, abriendo una nueva era para la regeneración de la Humanidad.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Puede y debe ser estudiado, analizado y practicado en todos los aspectos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fundamentales de la vida, tales como: científico, filosófico, religioso, ético, moral, educacional, social.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2E1D52-767E-FA68-9A1D-7B79CD1E1D36}"/>
              </a:ext>
            </a:extLst>
          </p:cNvPr>
          <p:cNvSpPr txBox="1"/>
          <p:nvPr/>
        </p:nvSpPr>
        <p:spPr>
          <a:xfrm>
            <a:off x="1662112" y="4476506"/>
            <a:ext cx="4229099" cy="2711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SUS ENSEÑANZAS FUNDAMENTALES</a:t>
            </a:r>
            <a:endParaRPr lang="es-GT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Dios en la inteligencia suprema, causa primera de todas las cosas. Es eterno,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Inmutable, inmaterial, único, omnipotente, soberanamente justo y bueno.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Universo es creación de Dios.  Abarca todos los seres racionales e Irracionales, animados e inanimados, materiales e inmateriales.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Más allá del mundo corporal, morada de los Espíritus encarnados, que son los hombres, existe el mundo espiritual, morada de los Espíritus no encarnados.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el Universo hay otros mundos habitados por seres de diferentes grados evolutivos: iguales, más evolucionados y menos evolucionados que  los hombres.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4585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A3CEE52-3A16-DEB8-BA6F-5B7D5FD4E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18">
            <a:extLst>
              <a:ext uri="{FF2B5EF4-FFF2-40B4-BE49-F238E27FC236}">
                <a16:creationId xmlns:a16="http://schemas.microsoft.com/office/drawing/2014/main" id="{7CF66E77-DE5D-D098-AA87-F6E8F30B74E4}"/>
              </a:ext>
            </a:extLst>
          </p:cNvPr>
          <p:cNvSpPr txBox="1"/>
          <p:nvPr/>
        </p:nvSpPr>
        <p:spPr>
          <a:xfrm>
            <a:off x="2321718" y="125532"/>
            <a:ext cx="4500559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Todas las leyes de la Naturaleza son leyes divinas, puesto que Dios es su autor. Abarcan tanto las leyes físicas como las leyes morales.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hombre es un Espíritu encarnado en un cuerpo material. El periespiritu es el cuerpo semimaterial que une el Espíritu al cuerpo material. 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son los seres inteligentes de la creación. Constituyen el mundo de los Espíritus, que preexiste y sobrevive a todo.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son creados simples e ignorantes. Evolucionan, intelectual y moralmente, pasando de un orden inferior a otro más elevado hasta alcanzar la perfección, cuando gozan de inalterable felicidad.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preservan su individualidad, antes, durante y después de cada encarnación.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reencarnan tantas veces como fueren necesarias para su propio perfeccionamiento.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evolucionan siempre. En sus múltiples existencias corporales pueden estacionarse, pero nunca retroceden. La rapidez de su progreso intelectual y moral depende de los esfuerzos que hagan para llegar a la perfección.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800"/>
              </a:spcAft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GT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B3737AD-F3C7-3F88-4F49-446358D9B62A}"/>
              </a:ext>
            </a:extLst>
          </p:cNvPr>
          <p:cNvSpPr txBox="1"/>
          <p:nvPr/>
        </p:nvSpPr>
        <p:spPr>
          <a:xfrm>
            <a:off x="2321719" y="2908377"/>
            <a:ext cx="4500559" cy="450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 Espíritus pertenecen a diferentes órdenes, conforme con el grado de perfección que hayan alcanzado: Espíritus Puros, que han llegado a la máxima perfección; Espíritus Buenos, en los cuales predomina el deseo del bien; Espíritus Imperfectos, caracterizados por la ignorancia, el deseo del mal y las pasiones inferiores.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 relaciones de los Espíritus con los hombres son constantes, y han existido siempre. Los Espíritus buenos nos inducen al bien, nos sustentan las pruebas de la vida y nos ayudan a soportarlas con coraje y resignación. Los imperfectos nos inducen al error.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Jesús es el guía y modelo de toda la Humanidad. Y la Doctrina que enseño y ejemplifico es la expresión más pura de la Ley de Dios.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moral de Cristo, contenida en el Evangelio, constituye el derrotero para la evolución segura de todos los hombres, y su práctica es la solución para todos los problemas humanos y el objetivo hacia el cual debe dirigirse la Humanidad.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hombre tiene el libre albedrio para obrar, pero es el responsable por las consecuencias de sus acciones.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vida futura reserva a los hombres penas y gozos compatibles con su proceder, respetuoso o no de la Ley de Dios.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oración es un acto de adoración a Dios. Esta en la ley natural y es el resultado de un sentimiento innato en el hombre, tanto como es innata la idea de la existencia del Creador.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oración mejora al hombre. Aquel que ora con fervor y confianza es más fuerte contra las tentaciones del mal, y Dios le envía a los buenos Espíritus para que le asistan. La oración es un auxilio que nunca se niega, cuando es pedido con sinceridad.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s-ES" sz="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GT" sz="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76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7368187-69FF-B42C-2920-9133973BC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D0C9707C-122B-A329-E06E-81A603A511EB}"/>
              </a:ext>
            </a:extLst>
          </p:cNvPr>
          <p:cNvSpPr txBox="1"/>
          <p:nvPr/>
        </p:nvSpPr>
        <p:spPr>
          <a:xfrm>
            <a:off x="3515474" y="0"/>
            <a:ext cx="1870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GT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PRÁCTICA ESPIRITA </a:t>
            </a:r>
            <a:endParaRPr lang="es-GT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s-GT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60217FD-7B1A-FF23-BB33-B0A8DD2DCCEF}"/>
              </a:ext>
            </a:extLst>
          </p:cNvPr>
          <p:cNvSpPr txBox="1"/>
          <p:nvPr/>
        </p:nvSpPr>
        <p:spPr>
          <a:xfrm>
            <a:off x="2255034" y="323165"/>
            <a:ext cx="4391005" cy="5367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 práctica espirita es gratuita, según la orientación del principio moral del Evangelio: “Dad de gracia lo que de gracias recibisteis.”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práctica espirita es realizada con sencillez, sin ninguna clase de culto exterior, dentro del principio cristiano que Dios debe ser adorado en espíritu y verdad.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Espiritismo no tiene sacerdotes y no adopta ni usa en sus reuniones como tampoco en sus prácticas: altares, imágenes, andas, velas, procesiones, sacramentos, concesiones de indulgencia, vestiduras, bebidas alcohólicas o alucinógenas, incienso, tabaco, talismanes, amuletos, horóscopos, cartomancia, pirámides, cristales o cualesquiera otros objetos, rituales o formas de culto exterior. 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Espiritismo no impone sus principios. Invita a quienes están interesados en conocerlo, a que sometan sus enseñanzas al tamiz de la razón antes de aceptarlas.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mediumnidad, que hace posible la comunicación entre los Espíritus  y los hombres, es una facultad que muchas personas traen consigo al nacer, independientemente de la religión o la directriz doctrinaria de vida que adopten.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Práctica mediúmnica espírita solo es la ejercida en base a los principios de la Doctrina Espírita y dentro de la moral cristiana.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s-ES" sz="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Espiritismo respeta todas las religiones y doctrinas, valoriza todos los esfuerzos para la práctica del bien y trabaja en favor de la confraternización y la paz entre todos los pueblos y todos los hombres, independientemente de su raza, color, nacionalidad, creencia, nivel cultural o social. Reconoce además que “el verdadero hombre de bien es el que cumple la ley de justicia, amor y caridad en su mayor pureza”.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GT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GT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81819C-02CB-723E-BC4A-84297BE0A4DF}"/>
              </a:ext>
            </a:extLst>
          </p:cNvPr>
          <p:cNvSpPr txBox="1"/>
          <p:nvPr/>
        </p:nvSpPr>
        <p:spPr>
          <a:xfrm>
            <a:off x="2707700" y="5052692"/>
            <a:ext cx="3485671" cy="1418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“Nacer, Morir, renacer y progresar siempre, tal es la ley.”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“Fe inquebrantable solo es la que puede encarar frente a frente a la razón, en todas las épocas de la Humanidad.”</a:t>
            </a:r>
            <a:endParaRPr lang="es-GT" sz="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El estudio de las obras de Allan Kardec es fundamental</a:t>
            </a:r>
            <a:r>
              <a:rPr lang="es-GT" sz="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el correcto conocimiento de la Doctrina Espírita.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41744C2-FFCA-BBF9-70BB-5FB6CD3A94CA}"/>
              </a:ext>
            </a:extLst>
          </p:cNvPr>
          <p:cNvSpPr txBox="1"/>
          <p:nvPr/>
        </p:nvSpPr>
        <p:spPr>
          <a:xfrm>
            <a:off x="3083648" y="6195123"/>
            <a:ext cx="2976703" cy="11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900" b="1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Escuela Heliosóphica Luz y Caridad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900" b="1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14 Avenida 12-34 zona 12, Guatemala City, Guatemala</a:t>
            </a:r>
            <a:endParaRPr lang="es-GT" sz="9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s-GT" sz="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GT" dirty="0"/>
          </a:p>
        </p:txBody>
      </p:sp>
      <p:pic>
        <p:nvPicPr>
          <p:cNvPr id="8" name="Imagen 7" descr="Icono&#10;&#10;El contenido generado por IA puede ser incorrecto.">
            <a:extLst>
              <a:ext uri="{FF2B5EF4-FFF2-40B4-BE49-F238E27FC236}">
                <a16:creationId xmlns:a16="http://schemas.microsoft.com/office/drawing/2014/main" id="{CE201060-88CB-23D7-0962-8A86DA4F96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299" y="6145282"/>
            <a:ext cx="348350" cy="3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7348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165</TotalTime>
  <Words>1312</Words>
  <Application>Microsoft Office PowerPoint</Application>
  <PresentationFormat>Carta (216 x 279 mm)</PresentationFormat>
  <Paragraphs>89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Arial</vt:lpstr>
      <vt:lpstr>Century Gothic</vt:lpstr>
      <vt:lpstr>Segoe UI Historic</vt:lpstr>
      <vt:lpstr>Symbol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TIC Rivera, Antonio</dc:creator>
  <cp:lastModifiedBy>TIC Rivera, Antonio</cp:lastModifiedBy>
  <cp:revision>9</cp:revision>
  <cp:lastPrinted>2024-11-08T15:59:26Z</cp:lastPrinted>
  <dcterms:created xsi:type="dcterms:W3CDTF">2024-11-07T21:14:26Z</dcterms:created>
  <dcterms:modified xsi:type="dcterms:W3CDTF">2026-02-13T00:45:00Z</dcterms:modified>
</cp:coreProperties>
</file>